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4" r:id="rId2"/>
    <p:sldId id="442" r:id="rId3"/>
    <p:sldId id="315" r:id="rId4"/>
    <p:sldId id="441" r:id="rId5"/>
    <p:sldId id="440" r:id="rId6"/>
    <p:sldId id="439" r:id="rId7"/>
    <p:sldId id="325" r:id="rId8"/>
    <p:sldId id="326" r:id="rId9"/>
    <p:sldId id="328" r:id="rId10"/>
    <p:sldId id="329" r:id="rId11"/>
    <p:sldId id="330" r:id="rId12"/>
    <p:sldId id="331" r:id="rId13"/>
    <p:sldId id="332" r:id="rId14"/>
    <p:sldId id="333" r:id="rId15"/>
    <p:sldId id="262" r:id="rId16"/>
  </p:sldIdLst>
  <p:sldSz cx="12192000" cy="6858000"/>
  <p:notesSz cx="7104063" cy="10234613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6D69-412F-48A0-B411-2ECBC2706C1B}" type="datetimeFigureOut">
              <a:rPr lang="zh-CN" altLang="en-US" smtClean="0"/>
              <a:t>2019/3/17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7CF1-82F9-4FE5-99E9-B7E9B74F2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4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97CF1-82F9-4FE5-99E9-B7E9B74F25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6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/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52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24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CCA3D-6D1F-48FB-BE8C-9D2B181D8B03}" type="datetime1">
              <a:rPr lang="en-US"/>
              <a:pPr>
                <a:defRPr/>
              </a:pPr>
              <a:t>3/17/19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561657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005089D-FD29-4BD1-A15D-ADA0D757D5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98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933111" y="1737374"/>
            <a:ext cx="10269794" cy="77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rgbClr val="1A276D"/>
                </a:solidFill>
              </a:rPr>
              <a:t>Introduction to </a:t>
            </a:r>
            <a:r>
              <a:rPr lang="en-US" altLang="zh-CN" sz="3600" dirty="0">
                <a:solidFill>
                  <a:srgbClr val="1A276D"/>
                </a:solidFill>
              </a:rPr>
              <a:t>Algebraic </a:t>
            </a:r>
            <a:r>
              <a:rPr lang="en-US" altLang="zh-CN" sz="3600" dirty="0" err="1">
                <a:solidFill>
                  <a:srgbClr val="1A276D"/>
                </a:solidFill>
              </a:rPr>
              <a:t>Multigrid</a:t>
            </a:r>
            <a:r>
              <a:rPr lang="en-US" altLang="zh-CN" sz="3600" dirty="0">
                <a:solidFill>
                  <a:srgbClr val="1A276D"/>
                </a:solidFill>
              </a:rPr>
              <a:t> </a:t>
            </a:r>
            <a:r>
              <a:rPr lang="en-US" altLang="zh-CN" sz="3600" dirty="0" smtClean="0">
                <a:solidFill>
                  <a:srgbClr val="1A276D"/>
                </a:solidFill>
              </a:rPr>
              <a:t>Solver: </a:t>
            </a:r>
            <a:r>
              <a:rPr lang="en-US" altLang="zh-CN" sz="3600" smtClean="0">
                <a:solidFill>
                  <a:srgbClr val="1A276D"/>
                </a:solidFill>
              </a:rPr>
              <a:t>Part 11</a:t>
            </a:r>
            <a:endParaRPr lang="en-US" altLang="zh-CN" sz="3600" dirty="0" smtClean="0">
              <a:solidFill>
                <a:srgbClr val="1A27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8"/>
          <p:cNvSpPr txBox="1">
            <a:spLocks/>
          </p:cNvSpPr>
          <p:nvPr/>
        </p:nvSpPr>
        <p:spPr bwMode="auto">
          <a:xfrm>
            <a:off x="1905000" y="762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Calibri" panose="020F0502020204030204" pitchFamily="34" charset="0"/>
              </a:rPr>
              <a:t>SPMV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885910"/>
              </p:ext>
            </p:extLst>
          </p:nvPr>
        </p:nvGraphicFramePr>
        <p:xfrm>
          <a:off x="1905000" y="969264"/>
          <a:ext cx="8179210" cy="5888736"/>
        </p:xfrm>
        <a:graphic>
          <a:graphicData uri="http://schemas.openxmlformats.org/drawingml/2006/table">
            <a:tbl>
              <a:tblPr/>
              <a:tblGrid>
                <a:gridCol w="3222749"/>
                <a:gridCol w="1550206"/>
                <a:gridCol w="1134253"/>
                <a:gridCol w="1136001"/>
                <a:gridCol w="1136001"/>
              </a:tblGrid>
              <a:tr h="350497">
                <a:tc>
                  <a:txBody>
                    <a:bodyPr/>
                    <a:lstStyle/>
                    <a:p>
                      <a:pPr marL="4095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Matrix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CSR(V)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ELL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HYB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HEC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255588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Human_gene1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4.85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0.84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2.68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1.13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357188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msc23052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3.63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1.55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2.29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2.50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TSOPF_FS_b300_c2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8.62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5.42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5.41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8.96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485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cfd2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2.26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8.06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6.86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11.61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4254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ESOC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2.62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11.56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11.56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11.61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4159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cage13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2.36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7.56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9.42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11.04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39370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Af_shell8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3.58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8.66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9.63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11.12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2444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Parabolic_fem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1.12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9.97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7.56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10.00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3238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Emilia_923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3.69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6.64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8.36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8.65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300038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atmosmodd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1.38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14.54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14.50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14.57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4159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Serena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3.58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1.79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7.26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7.29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200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Hook_1498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3.48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5.39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7.89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8.01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497">
                <a:tc>
                  <a:txBody>
                    <a:bodyPr/>
                    <a:lstStyle/>
                    <a:p>
                      <a:pPr marL="414338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SPE10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415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1.74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477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1.24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11.15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3025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ts val="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10.27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4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8"/>
          <p:cNvSpPr txBox="1">
            <a:spLocks/>
          </p:cNvSpPr>
          <p:nvPr/>
        </p:nvSpPr>
        <p:spPr bwMode="auto">
          <a:xfrm>
            <a:off x="1905000" y="762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3600" b="1">
                <a:latin typeface="Calibri" panose="020F0502020204030204" pitchFamily="34" charset="0"/>
              </a:rPr>
              <a:t>AMG: Example 1</a:t>
            </a:r>
          </a:p>
        </p:txBody>
      </p:sp>
      <p:sp>
        <p:nvSpPr>
          <p:cNvPr id="31747" name="Title 8"/>
          <p:cNvSpPr txBox="1">
            <a:spLocks/>
          </p:cNvSpPr>
          <p:nvPr/>
        </p:nvSpPr>
        <p:spPr bwMode="auto">
          <a:xfrm>
            <a:off x="334297" y="1366684"/>
            <a:ext cx="5810864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 Grid </a:t>
            </a:r>
            <a:r>
              <a:rPr lang="en-US" altLang="zh-CN" sz="2800" b="1" dirty="0">
                <a:latin typeface="Calibri" panose="020F0502020204030204" pitchFamily="34" charset="0"/>
              </a:rPr>
              <a:t>size: 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1,000x1,000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latin typeface="Calibri" panose="020F0502020204030204" pitchFamily="34" charset="0"/>
              </a:rPr>
              <a:t>Tol</a:t>
            </a:r>
            <a:r>
              <a:rPr lang="en-US" altLang="zh-CN" sz="2800" b="1" dirty="0">
                <a:latin typeface="Calibri" panose="020F0502020204030204" pitchFamily="34" charset="0"/>
              </a:rPr>
              <a:t>: 1e-6, level: 8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36 iterations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GPU: 1.30s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CPU: 12.26s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Speedup: 9.33</a:t>
            </a:r>
          </a:p>
        </p:txBody>
      </p:sp>
      <p:pic>
        <p:nvPicPr>
          <p:cNvPr id="31748" name="图片 4" descr="spe-rs-20130004-ex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73" y="1366684"/>
            <a:ext cx="640080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0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8"/>
          <p:cNvSpPr txBox="1">
            <a:spLocks/>
          </p:cNvSpPr>
          <p:nvPr/>
        </p:nvSpPr>
        <p:spPr bwMode="auto">
          <a:xfrm>
            <a:off x="1905000" y="762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3600" b="1">
                <a:latin typeface="Calibri" panose="020F0502020204030204" pitchFamily="34" charset="0"/>
              </a:rPr>
              <a:t>AMG: Example 2</a:t>
            </a:r>
          </a:p>
        </p:txBody>
      </p:sp>
      <p:sp>
        <p:nvSpPr>
          <p:cNvPr id="32771" name="Title 8"/>
          <p:cNvSpPr txBox="1">
            <a:spLocks/>
          </p:cNvSpPr>
          <p:nvPr/>
        </p:nvSpPr>
        <p:spPr bwMode="auto">
          <a:xfrm>
            <a:off x="373626" y="1504336"/>
            <a:ext cx="853107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 Grid </a:t>
            </a:r>
            <a:r>
              <a:rPr lang="en-US" altLang="zh-CN" sz="2800" b="1" dirty="0">
                <a:latin typeface="Calibri" panose="020F0502020204030204" pitchFamily="34" charset="0"/>
              </a:rPr>
              <a:t>size: 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1,500x1,500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latin typeface="Calibri" panose="020F0502020204030204" pitchFamily="34" charset="0"/>
              </a:rPr>
              <a:t>Tol</a:t>
            </a:r>
            <a:r>
              <a:rPr lang="en-US" altLang="zh-CN" sz="2800" b="1" dirty="0">
                <a:latin typeface="Calibri" panose="020F0502020204030204" pitchFamily="34" charset="0"/>
              </a:rPr>
              <a:t>: 1e-6, level: 8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31 iterations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GPU: 2.58s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CPU: 24.50s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Speedup: 9.42</a:t>
            </a:r>
          </a:p>
        </p:txBody>
      </p:sp>
      <p:pic>
        <p:nvPicPr>
          <p:cNvPr id="32772" name="图片 5" descr="spe-rs-20130005-ex2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14" y="1504336"/>
            <a:ext cx="6144802" cy="372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8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8"/>
          <p:cNvSpPr txBox="1">
            <a:spLocks/>
          </p:cNvSpPr>
          <p:nvPr/>
        </p:nvSpPr>
        <p:spPr bwMode="auto">
          <a:xfrm>
            <a:off x="1905000" y="762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3600" b="1">
                <a:latin typeface="Calibri" panose="020F0502020204030204" pitchFamily="34" charset="0"/>
              </a:rPr>
              <a:t>AMG: Example 3</a:t>
            </a:r>
          </a:p>
        </p:txBody>
      </p:sp>
      <p:sp>
        <p:nvSpPr>
          <p:cNvPr id="33795" name="Title 8"/>
          <p:cNvSpPr txBox="1">
            <a:spLocks/>
          </p:cNvSpPr>
          <p:nvPr/>
        </p:nvSpPr>
        <p:spPr bwMode="auto">
          <a:xfrm>
            <a:off x="452283" y="1361768"/>
            <a:ext cx="1010510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 Grid </a:t>
            </a:r>
            <a:r>
              <a:rPr lang="en-US" altLang="zh-CN" sz="2800" b="1" dirty="0">
                <a:latin typeface="Calibri" panose="020F0502020204030204" pitchFamily="34" charset="0"/>
              </a:rPr>
              <a:t>size: 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100x100x100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latin typeface="Calibri" panose="020F0502020204030204" pitchFamily="34" charset="0"/>
              </a:rPr>
              <a:t>Tol</a:t>
            </a:r>
            <a:r>
              <a:rPr lang="en-US" altLang="zh-CN" sz="2800" b="1" dirty="0">
                <a:latin typeface="Calibri" panose="020F0502020204030204" pitchFamily="34" charset="0"/>
              </a:rPr>
              <a:t>: 1e-6, level: 8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21 iterations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GPU: 1.13s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CPU: 10.80s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Speedup: 9.58</a:t>
            </a:r>
          </a:p>
        </p:txBody>
      </p:sp>
      <p:pic>
        <p:nvPicPr>
          <p:cNvPr id="33796" name="图片 5" descr="spe-rs-20130005-ex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73" y="1361768"/>
            <a:ext cx="6299447" cy="387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8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8"/>
          <p:cNvSpPr txBox="1">
            <a:spLocks/>
          </p:cNvSpPr>
          <p:nvPr/>
        </p:nvSpPr>
        <p:spPr bwMode="auto">
          <a:xfrm>
            <a:off x="1905000" y="762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3600" b="1">
                <a:latin typeface="Calibri" panose="020F0502020204030204" pitchFamily="34" charset="0"/>
              </a:rPr>
              <a:t>AMG: Example 4</a:t>
            </a:r>
          </a:p>
        </p:txBody>
      </p:sp>
      <p:sp>
        <p:nvSpPr>
          <p:cNvPr id="34819" name="Title 8"/>
          <p:cNvSpPr txBox="1">
            <a:spLocks/>
          </p:cNvSpPr>
          <p:nvPr/>
        </p:nvSpPr>
        <p:spPr bwMode="auto">
          <a:xfrm>
            <a:off x="589934" y="1334729"/>
            <a:ext cx="984946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Calibri" panose="020F0502020204030204" pitchFamily="34" charset="0"/>
              </a:rPr>
              <a:t> 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Grid </a:t>
            </a:r>
            <a:r>
              <a:rPr lang="en-US" altLang="zh-CN" sz="2800" b="1" dirty="0">
                <a:latin typeface="Calibri" panose="020F0502020204030204" pitchFamily="34" charset="0"/>
              </a:rPr>
              <a:t>size: 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130x130x130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latin typeface="Calibri" panose="020F0502020204030204" pitchFamily="34" charset="0"/>
              </a:rPr>
              <a:t>Tol</a:t>
            </a:r>
            <a:r>
              <a:rPr lang="en-US" altLang="zh-CN" sz="2800" b="1" dirty="0">
                <a:latin typeface="Calibri" panose="020F0502020204030204" pitchFamily="34" charset="0"/>
              </a:rPr>
              <a:t>: 1e-6, level: 8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25 iterations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GPU: 3.02s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CPU: 37.86s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Speedup: 12.47</a:t>
            </a:r>
          </a:p>
        </p:txBody>
      </p:sp>
      <p:pic>
        <p:nvPicPr>
          <p:cNvPr id="34820" name="图片 5" descr="spe-rs-20130006-ex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36" y="1334729"/>
            <a:ext cx="6429375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7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28385" y="6120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4" name="图片 3" descr="叶子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0490" y="-22860"/>
            <a:ext cx="3174365" cy="23628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9050" y="2242820"/>
            <a:ext cx="7073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8CAA5B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1336040"/>
            <a:ext cx="8382000" cy="47117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84293" y="241300"/>
            <a:ext cx="11040533" cy="684530"/>
          </a:xfrm>
          <a:prstGeom prst="rect">
            <a:avLst/>
          </a:prstGeom>
          <a:noFill/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hangingPunct="0">
              <a:lnSpc>
                <a:spcPts val="3600"/>
              </a:lnSpc>
            </a:pPr>
            <a:r>
              <a:rPr lang="en-US" altLang="zh-CN" b="1" smtClean="0">
                <a:ea typeface="宋体" panose="02010600030101010101" pitchFamily="2" charset="-122"/>
              </a:rPr>
              <a:t>Parallel </a:t>
            </a:r>
            <a:r>
              <a:rPr lang="en-US" altLang="zh-CN" b="1" dirty="0">
                <a:ea typeface="宋体" panose="02010600030101010101" pitchFamily="2" charset="-122"/>
              </a:rPr>
              <a:t>C</a:t>
            </a:r>
            <a:r>
              <a:rPr lang="en-US" altLang="zh-CN" b="1" dirty="0" smtClean="0">
                <a:ea typeface="宋体" panose="02010600030101010101" pitchFamily="2" charset="-122"/>
              </a:rPr>
              <a:t>omputing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8"/>
          <p:cNvSpPr txBox="1">
            <a:spLocks/>
          </p:cNvSpPr>
          <p:nvPr/>
        </p:nvSpPr>
        <p:spPr bwMode="auto">
          <a:xfrm>
            <a:off x="1832770" y="273887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CA" altLang="zh-CN" sz="3600" b="1" dirty="0">
                <a:latin typeface="Franklin Gothic Demi" panose="020B0703020102020204" pitchFamily="34" charset="0"/>
              </a:rPr>
              <a:t>GPU Architecture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grpSp>
        <p:nvGrpSpPr>
          <p:cNvPr id="18435" name="Group 56"/>
          <p:cNvGrpSpPr>
            <a:grpSpLocks/>
          </p:cNvGrpSpPr>
          <p:nvPr/>
        </p:nvGrpSpPr>
        <p:grpSpPr bwMode="auto">
          <a:xfrm>
            <a:off x="2063751" y="1557338"/>
            <a:ext cx="5184775" cy="4240212"/>
            <a:chOff x="340" y="981"/>
            <a:chExt cx="3266" cy="2671"/>
          </a:xfrm>
        </p:grpSpPr>
        <p:grpSp>
          <p:nvGrpSpPr>
            <p:cNvPr id="18441" name="Group 55"/>
            <p:cNvGrpSpPr>
              <a:grpSpLocks/>
            </p:cNvGrpSpPr>
            <p:nvPr/>
          </p:nvGrpSpPr>
          <p:grpSpPr bwMode="auto">
            <a:xfrm>
              <a:off x="335" y="981"/>
              <a:ext cx="3262" cy="2133"/>
              <a:chOff x="426" y="981"/>
              <a:chExt cx="3262" cy="2133"/>
            </a:xfrm>
          </p:grpSpPr>
          <p:grpSp>
            <p:nvGrpSpPr>
              <p:cNvPr id="18443" name="Group 52"/>
              <p:cNvGrpSpPr>
                <a:grpSpLocks/>
              </p:cNvGrpSpPr>
              <p:nvPr/>
            </p:nvGrpSpPr>
            <p:grpSpPr bwMode="auto">
              <a:xfrm>
                <a:off x="426" y="981"/>
                <a:ext cx="3262" cy="2133"/>
                <a:chOff x="3605676" y="2014810"/>
                <a:chExt cx="2795124" cy="2736094"/>
              </a:xfrm>
            </p:grpSpPr>
            <p:pic>
              <p:nvPicPr>
                <p:cNvPr id="18445" name="Picture 53" descr="Cores_4orangeBoxes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5400000">
                  <a:off x="3369491" y="3634017"/>
                  <a:ext cx="669455" cy="1970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screen"/>
                <a:srcRect/>
                <a:stretch>
                  <a:fillRect/>
                </a:stretch>
              </p:blipFill>
              <p:spPr bwMode="auto">
                <a:xfrm>
                  <a:off x="3610921" y="4070748"/>
                  <a:ext cx="2789879" cy="680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  <p:grpSp>
              <p:nvGrpSpPr>
                <p:cNvPr id="18447" name="Group 20"/>
                <p:cNvGrpSpPr>
                  <a:grpSpLocks/>
                </p:cNvGrpSpPr>
                <p:nvPr/>
              </p:nvGrpSpPr>
              <p:grpSpPr bwMode="auto">
                <a:xfrm>
                  <a:off x="3828352" y="2033327"/>
                  <a:ext cx="2353062" cy="1199199"/>
                  <a:chOff x="4885125" y="1178896"/>
                  <a:chExt cx="4695249" cy="2097704"/>
                </a:xfrm>
              </p:grpSpPr>
              <p:pic>
                <p:nvPicPr>
                  <p:cNvPr id="18475" name="Picture 83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73929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6" name="Picture 84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85125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7" name="Picture 85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062733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8" name="Picture 86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51537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9" name="Picture 87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40341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80" name="Picture 88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9145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81" name="Picture 89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7949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82" name="Picture 90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6750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8448" name="Group 29"/>
                <p:cNvGrpSpPr>
                  <a:grpSpLocks/>
                </p:cNvGrpSpPr>
                <p:nvPr/>
              </p:nvGrpSpPr>
              <p:grpSpPr bwMode="auto">
                <a:xfrm flipV="1">
                  <a:off x="3828352" y="3526248"/>
                  <a:ext cx="2353062" cy="1199199"/>
                  <a:chOff x="4885125" y="1178896"/>
                  <a:chExt cx="4695249" cy="2097704"/>
                </a:xfrm>
              </p:grpSpPr>
              <p:pic>
                <p:nvPicPr>
                  <p:cNvPr id="18467" name="Picture 75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73929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68" name="Picture 76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85125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69" name="Picture 77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062733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0" name="Picture 78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51537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1" name="Picture 79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40341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2" name="Picture 80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9145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3" name="Picture 81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17949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474" name="Picture 82" descr="Cores_3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06750" y="1178896"/>
                    <a:ext cx="573624" cy="20977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8449" name="Picture 57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5400000">
                  <a:off x="3379615" y="2263888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0" name="Picture 58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5400000">
                  <a:off x="3379615" y="4316899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1" name="Picture 59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5400000">
                  <a:off x="3379615" y="2948225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2" name="Picture 60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5981484" y="2263888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3" name="Picture 61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5981484" y="4316900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4" name="Picture 62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5981484" y="2948226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5" name="Picture 63" descr="Cores_4blue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H="1">
                  <a:off x="5981484" y="3632563"/>
                  <a:ext cx="648965" cy="186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6" name="Picture 64" descr="Cores_4longblu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6524" y="3240332"/>
                  <a:ext cx="2386766" cy="2808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57" name="Picture 65" descr="Half_Gloss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4387" y="2014810"/>
                  <a:ext cx="2390809" cy="26785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3376470" y="2292401"/>
                  <a:ext cx="650352" cy="123390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DRAM I/F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 rot="16200000">
                  <a:off x="3376470" y="2990214"/>
                  <a:ext cx="650352" cy="123390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HOST I/F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3266583" y="3680343"/>
                  <a:ext cx="870983" cy="110537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900" b="1" kern="1100" spc="-50" dirty="0">
                      <a:solidFill>
                        <a:schemeClr val="bg1"/>
                      </a:solidFill>
                      <a:latin typeface="Arial" charset="0"/>
                      <a:cs typeface="Arial" charset="0"/>
                    </a:rPr>
                    <a:t>Giga Thread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 rot="16200000">
                  <a:off x="3377111" y="4358262"/>
                  <a:ext cx="649069" cy="123390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DRAM I/F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 rot="5400000">
                  <a:off x="5971298" y="4353559"/>
                  <a:ext cx="649069" cy="122533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DRAM I/F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 rot="5400000">
                  <a:off x="5970657" y="3675629"/>
                  <a:ext cx="650352" cy="122533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DRAM I/F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 rot="5400000">
                  <a:off x="5971298" y="2981023"/>
                  <a:ext cx="649069" cy="122533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DRAM I/F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 rot="5400000">
                  <a:off x="5971298" y="2297319"/>
                  <a:ext cx="649069" cy="122533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DRAM I/F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829320" y="3289858"/>
                  <a:ext cx="2350407" cy="155212"/>
                </a:xfrm>
                <a:prstGeom prst="rect">
                  <a:avLst/>
                </a:prstGeom>
                <a:noFill/>
              </p:spPr>
              <p:txBody>
                <a:bodyPr lIns="0" tIns="0" rIns="0" bIns="0"/>
                <a:lstStyle/>
                <a:p>
                  <a:pPr>
                    <a:defRPr/>
                  </a:pPr>
                  <a:r>
                    <a:rPr lang="en-US" sz="11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charset="0"/>
                      <a:cs typeface="Arial" charset="0"/>
                    </a:rPr>
                    <a:t>L2</a:t>
                  </a:r>
                </a:p>
              </p:txBody>
            </p:sp>
          </p:grpSp>
          <p:sp>
            <p:nvSpPr>
              <p:cNvPr id="18444" name="Rectangle 54"/>
              <p:cNvSpPr>
                <a:spLocks noChangeArrowheads="1"/>
              </p:cNvSpPr>
              <p:nvPr/>
            </p:nvSpPr>
            <p:spPr bwMode="auto">
              <a:xfrm>
                <a:off x="2744" y="981"/>
                <a:ext cx="363" cy="9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zh-CN"/>
              </a:p>
            </p:txBody>
          </p:sp>
        </p:grpSp>
        <p:sp>
          <p:nvSpPr>
            <p:cNvPr id="18442" name="Rectangle 52"/>
            <p:cNvSpPr>
              <a:spLocks noChangeArrowheads="1"/>
            </p:cNvSpPr>
            <p:nvPr/>
          </p:nvSpPr>
          <p:spPr bwMode="auto">
            <a:xfrm>
              <a:off x="1769" y="3425"/>
              <a:ext cx="40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CN"/>
                <a:t>GPU</a:t>
              </a:r>
              <a:endParaRPr lang="en-US" altLang="zh-CN"/>
            </a:p>
          </p:txBody>
        </p:sp>
      </p:grpSp>
      <p:grpSp>
        <p:nvGrpSpPr>
          <p:cNvPr id="18436" name="Group 59"/>
          <p:cNvGrpSpPr>
            <a:grpSpLocks/>
          </p:cNvGrpSpPr>
          <p:nvPr/>
        </p:nvGrpSpPr>
        <p:grpSpPr bwMode="auto">
          <a:xfrm>
            <a:off x="8385176" y="1557338"/>
            <a:ext cx="1400175" cy="4176712"/>
            <a:chOff x="4322" y="981"/>
            <a:chExt cx="882" cy="2631"/>
          </a:xfrm>
        </p:grpSpPr>
        <p:grpSp>
          <p:nvGrpSpPr>
            <p:cNvPr id="18437" name="Group 58"/>
            <p:cNvGrpSpPr>
              <a:grpSpLocks/>
            </p:cNvGrpSpPr>
            <p:nvPr/>
          </p:nvGrpSpPr>
          <p:grpSpPr bwMode="auto">
            <a:xfrm>
              <a:off x="4331" y="981"/>
              <a:ext cx="862" cy="1814"/>
              <a:chOff x="4331" y="981"/>
              <a:chExt cx="862" cy="1814"/>
            </a:xfrm>
          </p:grpSpPr>
          <p:pic>
            <p:nvPicPr>
              <p:cNvPr id="50" name="Picture 7" descr="Cores_4blownupVersion.pn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>
              <a:xfrm>
                <a:off x="4331" y="2340"/>
                <a:ext cx="862" cy="455"/>
              </a:xfrm>
              <a:prstGeom prst="rect">
                <a:avLst/>
              </a:prstGeom>
              <a:effectLst>
                <a:reflection blurRad="6350" stA="50000" endA="300" endPos="38500" dist="50800" dir="5400000" sy="-100000" algn="bl" rotWithShape="0"/>
              </a:effectLst>
            </p:spPr>
          </p:pic>
          <p:pic>
            <p:nvPicPr>
              <p:cNvPr id="18440" name="Picture 8" descr="Cores_4blownupVersion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11" t="5927" r="42223" b="2429"/>
              <a:stretch>
                <a:fillRect/>
              </a:stretch>
            </p:blipFill>
            <p:spPr bwMode="auto">
              <a:xfrm>
                <a:off x="4331" y="981"/>
                <a:ext cx="862" cy="18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38" name="Rectangle 53"/>
            <p:cNvSpPr>
              <a:spLocks noChangeArrowheads="1"/>
            </p:cNvSpPr>
            <p:nvPr/>
          </p:nvSpPr>
          <p:spPr bwMode="auto">
            <a:xfrm>
              <a:off x="4574" y="3385"/>
              <a:ext cx="409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CN"/>
                <a:t>SM</a:t>
              </a:r>
              <a:endParaRPr lang="en-US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343008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8"/>
          <p:cNvSpPr txBox="1">
            <a:spLocks/>
          </p:cNvSpPr>
          <p:nvPr/>
        </p:nvSpPr>
        <p:spPr bwMode="auto">
          <a:xfrm>
            <a:off x="1905000" y="19431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CA" altLang="zh-CN" sz="3600" b="1" dirty="0">
                <a:latin typeface="Franklin Gothic Demi" panose="020B0703020102020204" pitchFamily="34" charset="0"/>
              </a:rPr>
              <a:t>GPU Architecture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1301622"/>
            <a:ext cx="9184640" cy="53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8"/>
          <p:cNvSpPr txBox="1">
            <a:spLocks/>
          </p:cNvSpPr>
          <p:nvPr/>
        </p:nvSpPr>
        <p:spPr bwMode="auto">
          <a:xfrm>
            <a:off x="1905000" y="19431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CA" altLang="zh-CN" sz="3600" b="1" dirty="0">
                <a:latin typeface="Franklin Gothic Demi" panose="020B0703020102020204" pitchFamily="34" charset="0"/>
              </a:rPr>
              <a:t>GPU Architecture</a:t>
            </a:r>
            <a:endParaRPr lang="en-US" altLang="zh-CN" sz="3600" b="1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70" y="1066800"/>
            <a:ext cx="8241030" cy="57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63750" y="765175"/>
            <a:ext cx="7416800" cy="935038"/>
          </a:xfrm>
          <a:prstGeom prst="rect">
            <a:avLst/>
          </a:prstGeom>
          <a:noFill/>
        </p:spPr>
        <p:txBody>
          <a:bodyPr/>
          <a:lstStyle/>
          <a:p>
            <a:pPr algn="ctr" eaLnBrk="1" hangingPunct="1"/>
            <a:r>
              <a:rPr lang="en-CA" altLang="zh-CN" sz="3200" b="1" dirty="0">
                <a:latin typeface="+mn-lt"/>
              </a:rPr>
              <a:t>GPU Algorithm Design Issues</a:t>
            </a:r>
            <a:endParaRPr lang="en-US" altLang="zh-CN" sz="3200" b="1" dirty="0">
              <a:latin typeface="+mn-lt"/>
            </a:endParaRPr>
          </a:p>
        </p:txBody>
      </p:sp>
      <p:sp>
        <p:nvSpPr>
          <p:cNvPr id="102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8258" y="1700213"/>
            <a:ext cx="10923639" cy="3960813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CA" altLang="zh-CN" sz="2400" dirty="0">
                <a:solidFill>
                  <a:srgbClr val="0066FF"/>
                </a:solidFill>
                <a:latin typeface="Franklin Gothic Book" panose="020B0503020102020204" pitchFamily="34" charset="0"/>
              </a:rPr>
              <a:t>Processor hierarchy</a:t>
            </a:r>
            <a:r>
              <a:rPr lang="en-CA" altLang="zh-CN" sz="2400" dirty="0">
                <a:latin typeface="Franklin Gothic Book" panose="020B0503020102020204" pitchFamily="34" charset="0"/>
              </a:rPr>
              <a:t>: SP, SM, (Half) Warp</a:t>
            </a:r>
          </a:p>
          <a:p>
            <a:pPr eaLnBrk="1" hangingPunct="1">
              <a:lnSpc>
                <a:spcPct val="90000"/>
              </a:lnSpc>
            </a:pPr>
            <a:r>
              <a:rPr lang="en-CA" altLang="zh-CN" sz="2400" dirty="0">
                <a:solidFill>
                  <a:srgbClr val="0066FF"/>
                </a:solidFill>
                <a:latin typeface="Franklin Gothic Book" panose="020B0503020102020204" pitchFamily="34" charset="0"/>
              </a:rPr>
              <a:t>Memory hierarchy</a:t>
            </a:r>
            <a:r>
              <a:rPr lang="en-CA" altLang="zh-CN" sz="2400" dirty="0">
                <a:latin typeface="Franklin Gothic Book" panose="020B0503020102020204" pitchFamily="34" charset="0"/>
              </a:rPr>
              <a:t>: register, L1/L2 cache, shared memory, constant memory, global memory (and CPU memory)</a:t>
            </a:r>
          </a:p>
          <a:p>
            <a:pPr eaLnBrk="1" hangingPunct="1">
              <a:lnSpc>
                <a:spcPct val="90000"/>
              </a:lnSpc>
            </a:pPr>
            <a:r>
              <a:rPr lang="en-CA" altLang="zh-CN" sz="2400" dirty="0">
                <a:solidFill>
                  <a:srgbClr val="0066FF"/>
                </a:solidFill>
                <a:latin typeface="Franklin Gothic Book" panose="020B0503020102020204" pitchFamily="34" charset="0"/>
              </a:rPr>
              <a:t>Communication hierarchy</a:t>
            </a:r>
            <a:r>
              <a:rPr lang="en-CA" altLang="zh-CN" sz="2400" dirty="0">
                <a:latin typeface="Franklin Gothic Book" panose="020B0503020102020204" pitchFamily="34" charset="0"/>
              </a:rPr>
              <a:t>: thread, block, CPU and GPU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CA" altLang="zh-CN" sz="1600" dirty="0">
              <a:latin typeface="Franklin Gothic Book" panose="020B05030201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CA" altLang="zh-CN" sz="2400" dirty="0">
                <a:solidFill>
                  <a:srgbClr val="0066FF"/>
                </a:solidFill>
                <a:latin typeface="Franklin Gothic Book" panose="020B0503020102020204" pitchFamily="34" charset="0"/>
              </a:rPr>
              <a:t>Task division</a:t>
            </a:r>
            <a:r>
              <a:rPr lang="en-CA" altLang="zh-CN" sz="2400" dirty="0">
                <a:latin typeface="Franklin Gothic Book" panose="020B0503020102020204" pitchFamily="34" charset="0"/>
              </a:rPr>
              <a:t>: thread, warp, block, grid</a:t>
            </a:r>
          </a:p>
          <a:p>
            <a:pPr eaLnBrk="1" hangingPunct="1">
              <a:lnSpc>
                <a:spcPct val="90000"/>
              </a:lnSpc>
            </a:pPr>
            <a:r>
              <a:rPr lang="en-CA" altLang="zh-CN" sz="2400" dirty="0">
                <a:solidFill>
                  <a:srgbClr val="0066FF"/>
                </a:solidFill>
                <a:latin typeface="Franklin Gothic Book" panose="020B0503020102020204" pitchFamily="34" charset="0"/>
              </a:rPr>
              <a:t>Memory access pattern</a:t>
            </a:r>
            <a:r>
              <a:rPr lang="en-CA" altLang="zh-CN" sz="2400" dirty="0">
                <a:latin typeface="Franklin Gothic Book" panose="020B0503020102020204" pitchFamily="34" charset="0"/>
              </a:rPr>
              <a:t>: shared memory, global memory</a:t>
            </a:r>
            <a:endParaRPr lang="en-US" altLang="zh-CN" sz="24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07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8"/>
          <p:cNvSpPr txBox="1">
            <a:spLocks/>
          </p:cNvSpPr>
          <p:nvPr/>
        </p:nvSpPr>
        <p:spPr bwMode="auto">
          <a:xfrm>
            <a:off x="1905000" y="3810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4000" b="1">
                <a:latin typeface="Calibri" panose="020F0502020204030204" pitchFamily="34" charset="0"/>
              </a:rPr>
              <a:t>Sparse Matrix-Vector Multiplication</a:t>
            </a:r>
          </a:p>
        </p:txBody>
      </p:sp>
      <p:sp>
        <p:nvSpPr>
          <p:cNvPr id="26627" name="Title 8"/>
          <p:cNvSpPr txBox="1">
            <a:spLocks/>
          </p:cNvSpPr>
          <p:nvPr/>
        </p:nvSpPr>
        <p:spPr bwMode="auto">
          <a:xfrm>
            <a:off x="737419" y="1371599"/>
            <a:ext cx="11287433" cy="43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</a:rPr>
              <a:t>Krylov</a:t>
            </a:r>
            <a:r>
              <a:rPr lang="en-US" altLang="zh-CN" sz="2800" dirty="0">
                <a:latin typeface="Calibri" panose="020F0502020204030204" pitchFamily="34" charset="0"/>
              </a:rPr>
              <a:t> subspace solvers and AMG solvers share  </a:t>
            </a:r>
            <a:r>
              <a:rPr lang="en-US" altLang="zh-CN" sz="2800" dirty="0" smtClean="0">
                <a:latin typeface="Calibri" panose="020F0502020204030204" pitchFamily="34" charset="0"/>
              </a:rPr>
              <a:t>common </a:t>
            </a:r>
            <a:r>
              <a:rPr lang="en-US" altLang="zh-CN" sz="2800" dirty="0">
                <a:latin typeface="Calibri" panose="020F0502020204030204" pitchFamily="34" charset="0"/>
              </a:rPr>
              <a:t>operations</a:t>
            </a:r>
            <a:r>
              <a:rPr lang="en-US" altLang="zh-CN" sz="2800" dirty="0" smtClean="0">
                <a:latin typeface="Calibri" panose="020F0502020204030204" pitchFamily="34" charset="0"/>
              </a:rPr>
              <a:t>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</a:rPr>
              <a:t> </a:t>
            </a:r>
            <a:r>
              <a:rPr lang="en-CA" altLang="zh-CN" sz="2800" dirty="0">
                <a:latin typeface="Franklin Gothic Book" panose="020B0503020102020204" pitchFamily="34" charset="0"/>
              </a:rPr>
              <a:t>Linear vector operations, e.g.,</a:t>
            </a:r>
          </a:p>
          <a:p>
            <a:pPr eaLnBrk="1" hangingPunct="1"/>
            <a:r>
              <a:rPr lang="en-CA" altLang="zh-CN" sz="2800" dirty="0">
                <a:latin typeface="Franklin Gothic Book" panose="020B0503020102020204" pitchFamily="34" charset="0"/>
              </a:rPr>
              <a:t>   y = a * x + b * y, z = a * x + b * y, y = a * </a:t>
            </a:r>
            <a:r>
              <a:rPr lang="en-CA" altLang="zh-CN" sz="2800" dirty="0" smtClean="0">
                <a:latin typeface="Franklin Gothic Book" panose="020B0503020102020204" pitchFamily="34" charset="0"/>
              </a:rPr>
              <a:t>x</a:t>
            </a:r>
          </a:p>
          <a:p>
            <a:pPr eaLnBrk="1" hangingPunct="1"/>
            <a:endParaRPr lang="en-CA" altLang="zh-CN" sz="2800" dirty="0">
              <a:latin typeface="Franklin Gothic Book" panose="020B05030201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CA" altLang="zh-CN" sz="2800" dirty="0">
                <a:latin typeface="Franklin Gothic Book" panose="020B0503020102020204" pitchFamily="34" charset="0"/>
              </a:rPr>
              <a:t> Dot product, d = &lt;x, y</a:t>
            </a:r>
            <a:r>
              <a:rPr lang="en-CA" altLang="zh-CN" sz="2800" dirty="0" smtClean="0">
                <a:latin typeface="Franklin Gothic Book" panose="020B0503020102020204" pitchFamily="34" charset="0"/>
              </a:rPr>
              <a:t>&gt;</a:t>
            </a:r>
          </a:p>
          <a:p>
            <a:pPr eaLnBrk="1" hangingPunct="1"/>
            <a:endParaRPr lang="en-CA" altLang="zh-CN" sz="2800" dirty="0">
              <a:latin typeface="Franklin Gothic Book" panose="020B050302010202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CA" altLang="zh-CN" sz="2800" dirty="0">
                <a:latin typeface="Franklin Gothic Book" panose="020B0503020102020204" pitchFamily="34" charset="0"/>
              </a:rPr>
              <a:t> Sparse matrix-vector operations, e.g.,</a:t>
            </a:r>
          </a:p>
          <a:p>
            <a:pPr eaLnBrk="1" hangingPunct="1"/>
            <a:r>
              <a:rPr lang="en-CA" altLang="zh-CN" sz="2800" dirty="0">
                <a:latin typeface="Franklin Gothic Book" panose="020B0503020102020204" pitchFamily="34" charset="0"/>
              </a:rPr>
              <a:t>    y = A * x, y = a * A * x + b * y, z = a * A * x + b * y</a:t>
            </a:r>
            <a:endParaRPr lang="en-US" altLang="zh-CN" sz="2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8"/>
          <p:cNvSpPr txBox="1">
            <a:spLocks/>
          </p:cNvSpPr>
          <p:nvPr/>
        </p:nvSpPr>
        <p:spPr bwMode="auto">
          <a:xfrm>
            <a:off x="1905000" y="86037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3600" b="1" dirty="0">
                <a:latin typeface="Calibri" panose="020F0502020204030204" pitchFamily="34" charset="0"/>
              </a:rPr>
              <a:t>SPMV kernel</a:t>
            </a:r>
          </a:p>
        </p:txBody>
      </p:sp>
      <p:sp>
        <p:nvSpPr>
          <p:cNvPr id="27651" name="Rectangle 3"/>
          <p:cNvSpPr txBox="1">
            <a:spLocks noChangeArrowheads="1"/>
          </p:cNvSpPr>
          <p:nvPr/>
        </p:nvSpPr>
        <p:spPr bwMode="auto">
          <a:xfrm>
            <a:off x="1774825" y="848038"/>
            <a:ext cx="86423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CA" altLang="zh-CN" sz="2400" b="1">
                <a:latin typeface="Franklin Gothic Book" panose="020B0503020102020204" pitchFamily="34" charset="0"/>
              </a:rPr>
              <a:t>Matrix format: HEC (Hybrid of ELL format and CSR format)</a:t>
            </a:r>
          </a:p>
          <a:p>
            <a:pPr algn="ctr" eaLnBrk="1" hangingPunct="1">
              <a:spcBef>
                <a:spcPct val="20000"/>
              </a:spcBef>
            </a:pPr>
            <a:endParaRPr lang="en-US" altLang="zh-CN" sz="2400">
              <a:latin typeface="Franklin Gothic Book" panose="020B0503020102020204" pitchFamily="34" charset="0"/>
            </a:endParaRPr>
          </a:p>
        </p:txBody>
      </p:sp>
      <p:graphicFrame>
        <p:nvGraphicFramePr>
          <p:cNvPr id="5" name="Group 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16941"/>
              </p:ext>
            </p:extLst>
          </p:nvPr>
        </p:nvGraphicFramePr>
        <p:xfrm>
          <a:off x="2351088" y="1484670"/>
          <a:ext cx="1655762" cy="2590800"/>
        </p:xfrm>
        <a:graphic>
          <a:graphicData uri="http://schemas.openxmlformats.org/drawingml/2006/table">
            <a:tbl>
              <a:tblPr/>
              <a:tblGrid>
                <a:gridCol w="414337"/>
                <a:gridCol w="414338"/>
                <a:gridCol w="395287"/>
                <a:gridCol w="4318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J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91049"/>
              </p:ext>
            </p:extLst>
          </p:nvPr>
        </p:nvGraphicFramePr>
        <p:xfrm>
          <a:off x="4367213" y="1484670"/>
          <a:ext cx="1655762" cy="2590800"/>
        </p:xfrm>
        <a:graphic>
          <a:graphicData uri="http://schemas.openxmlformats.org/drawingml/2006/table">
            <a:tbl>
              <a:tblPr/>
              <a:tblGrid>
                <a:gridCol w="414337"/>
                <a:gridCol w="414338"/>
                <a:gridCol w="395287"/>
                <a:gridCol w="4318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V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4194"/>
              </p:ext>
            </p:extLst>
          </p:nvPr>
        </p:nvGraphicFramePr>
        <p:xfrm>
          <a:off x="6672263" y="1830746"/>
          <a:ext cx="2235200" cy="518048"/>
        </p:xfrm>
        <a:graphic>
          <a:graphicData uri="http://schemas.openxmlformats.org/drawingml/2006/table">
            <a:tbl>
              <a:tblPr/>
              <a:tblGrid>
                <a:gridCol w="446087"/>
                <a:gridCol w="447675"/>
                <a:gridCol w="446088"/>
                <a:gridCol w="447675"/>
                <a:gridCol w="44767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Ap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2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89752"/>
              </p:ext>
            </p:extLst>
          </p:nvPr>
        </p:nvGraphicFramePr>
        <p:xfrm>
          <a:off x="6672264" y="2622909"/>
          <a:ext cx="3578225" cy="518048"/>
        </p:xfrm>
        <a:graphic>
          <a:graphicData uri="http://schemas.openxmlformats.org/drawingml/2006/table">
            <a:tbl>
              <a:tblPr/>
              <a:tblGrid>
                <a:gridCol w="446087"/>
                <a:gridCol w="447675"/>
                <a:gridCol w="446088"/>
                <a:gridCol w="447675"/>
                <a:gridCol w="447675"/>
                <a:gridCol w="447675"/>
                <a:gridCol w="447675"/>
                <a:gridCol w="44767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J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2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67611"/>
              </p:ext>
            </p:extLst>
          </p:nvPr>
        </p:nvGraphicFramePr>
        <p:xfrm>
          <a:off x="6672264" y="3488096"/>
          <a:ext cx="3578225" cy="518048"/>
        </p:xfrm>
        <a:graphic>
          <a:graphicData uri="http://schemas.openxmlformats.org/drawingml/2006/table">
            <a:tbl>
              <a:tblPr/>
              <a:tblGrid>
                <a:gridCol w="446087"/>
                <a:gridCol w="447675"/>
                <a:gridCol w="446088"/>
                <a:gridCol w="447675"/>
                <a:gridCol w="447675"/>
                <a:gridCol w="447675"/>
                <a:gridCol w="447675"/>
                <a:gridCol w="44767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V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664" marB="4566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770" name="Rectangle 234"/>
          <p:cNvSpPr>
            <a:spLocks noChangeArrowheads="1"/>
          </p:cNvSpPr>
          <p:nvPr/>
        </p:nvSpPr>
        <p:spPr bwMode="auto">
          <a:xfrm>
            <a:off x="3430589" y="4221520"/>
            <a:ext cx="1512887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CA" altLang="zh-CN"/>
              <a:t>ELL format</a:t>
            </a:r>
            <a:endParaRPr lang="en-US" altLang="zh-CN"/>
          </a:p>
        </p:txBody>
      </p:sp>
      <p:sp>
        <p:nvSpPr>
          <p:cNvPr id="27771" name="Rectangle 236"/>
          <p:cNvSpPr>
            <a:spLocks noChangeArrowheads="1"/>
          </p:cNvSpPr>
          <p:nvPr/>
        </p:nvSpPr>
        <p:spPr bwMode="auto">
          <a:xfrm>
            <a:off x="7246939" y="4221520"/>
            <a:ext cx="1512887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CA" altLang="zh-CN" dirty="0"/>
              <a:t>CSR format</a:t>
            </a:r>
            <a:endParaRPr lang="en-US" altLang="zh-CN" dirty="0"/>
          </a:p>
        </p:txBody>
      </p:sp>
      <p:sp>
        <p:nvSpPr>
          <p:cNvPr id="27772" name="Rectangle 239"/>
          <p:cNvSpPr>
            <a:spLocks noChangeArrowheads="1"/>
          </p:cNvSpPr>
          <p:nvPr/>
        </p:nvSpPr>
        <p:spPr bwMode="auto">
          <a:xfrm>
            <a:off x="1919288" y="2980096"/>
            <a:ext cx="2159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CA" altLang="zh-CN"/>
              <a:t> i </a:t>
            </a:r>
            <a:endParaRPr lang="en-US" altLang="zh-CN"/>
          </a:p>
        </p:txBody>
      </p:sp>
      <p:sp>
        <p:nvSpPr>
          <p:cNvPr id="27773" name="Line 241"/>
          <p:cNvSpPr>
            <a:spLocks noChangeShapeType="1"/>
          </p:cNvSpPr>
          <p:nvPr/>
        </p:nvSpPr>
        <p:spPr bwMode="auto">
          <a:xfrm>
            <a:off x="7751763" y="2060933"/>
            <a:ext cx="4318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774" name="Line 243"/>
          <p:cNvSpPr>
            <a:spLocks noChangeShapeType="1"/>
          </p:cNvSpPr>
          <p:nvPr/>
        </p:nvSpPr>
        <p:spPr bwMode="auto">
          <a:xfrm>
            <a:off x="7751763" y="2060934"/>
            <a:ext cx="431800" cy="1728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775" name="Line 244"/>
          <p:cNvSpPr>
            <a:spLocks noChangeShapeType="1"/>
          </p:cNvSpPr>
          <p:nvPr/>
        </p:nvSpPr>
        <p:spPr bwMode="auto">
          <a:xfrm>
            <a:off x="8183564" y="2060933"/>
            <a:ext cx="13684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776" name="Line 245"/>
          <p:cNvSpPr>
            <a:spLocks noChangeShapeType="1"/>
          </p:cNvSpPr>
          <p:nvPr/>
        </p:nvSpPr>
        <p:spPr bwMode="auto">
          <a:xfrm>
            <a:off x="8183564" y="2060934"/>
            <a:ext cx="1368425" cy="1728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777" name="Rectangle 246"/>
          <p:cNvSpPr>
            <a:spLocks noChangeArrowheads="1"/>
          </p:cNvSpPr>
          <p:nvPr/>
        </p:nvSpPr>
        <p:spPr bwMode="auto">
          <a:xfrm>
            <a:off x="7680326" y="1484671"/>
            <a:ext cx="144463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CA" altLang="zh-CN"/>
              <a:t>i</a:t>
            </a:r>
            <a:endParaRPr lang="en-US" altLang="zh-CN"/>
          </a:p>
        </p:txBody>
      </p:sp>
      <p:sp>
        <p:nvSpPr>
          <p:cNvPr id="27778" name="Rectangle 247"/>
          <p:cNvSpPr>
            <a:spLocks noChangeArrowheads="1"/>
          </p:cNvSpPr>
          <p:nvPr/>
        </p:nvSpPr>
        <p:spPr bwMode="auto">
          <a:xfrm>
            <a:off x="8040688" y="1484671"/>
            <a:ext cx="431800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CA" altLang="zh-CN"/>
              <a:t>i+1</a:t>
            </a:r>
            <a:endParaRPr lang="en-US" altLang="zh-CN"/>
          </a:p>
        </p:txBody>
      </p:sp>
      <p:sp>
        <p:nvSpPr>
          <p:cNvPr id="18" name="Title 8"/>
          <p:cNvSpPr txBox="1">
            <a:spLocks/>
          </p:cNvSpPr>
          <p:nvPr/>
        </p:nvSpPr>
        <p:spPr bwMode="auto">
          <a:xfrm>
            <a:off x="1905000" y="4889902"/>
            <a:ext cx="8686800" cy="179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</a:rPr>
              <a:t> ELL is in column-major order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</a:rPr>
              <a:t> One thread calculates on row of SPMV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</a:rPr>
              <a:t> Performance is better than HYB</a:t>
            </a:r>
            <a:r>
              <a:rPr lang="en-US" altLang="zh-CN" sz="2800" dirty="0" smtClean="0">
                <a:latin typeface="Calibri" panose="020F0502020204030204" pitchFamily="34" charset="0"/>
              </a:rPr>
              <a:t>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 Scalar CSR, vector CSR, COO</a:t>
            </a:r>
            <a:endParaRPr lang="en-US" altLang="zh-CN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4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8"/>
          <p:cNvSpPr txBox="1">
            <a:spLocks/>
          </p:cNvSpPr>
          <p:nvPr/>
        </p:nvSpPr>
        <p:spPr bwMode="auto">
          <a:xfrm>
            <a:off x="1905000" y="6858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3600" b="1">
                <a:latin typeface="Calibri" panose="020F0502020204030204" pitchFamily="34" charset="0"/>
              </a:rPr>
              <a:t>Numerical Experiments</a:t>
            </a:r>
          </a:p>
        </p:txBody>
      </p:sp>
      <p:sp>
        <p:nvSpPr>
          <p:cNvPr id="29699" name="Title 8"/>
          <p:cNvSpPr txBox="1">
            <a:spLocks/>
          </p:cNvSpPr>
          <p:nvPr/>
        </p:nvSpPr>
        <p:spPr bwMode="auto">
          <a:xfrm>
            <a:off x="1752600" y="1676400"/>
            <a:ext cx="8686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CA" altLang="zh-CN" sz="3200" b="1">
                <a:latin typeface="Franklin Gothic Book" panose="020B0503020102020204" pitchFamily="34" charset="0"/>
              </a:rPr>
              <a:t> CPU, Intel Xeon X5570, 8M cache, 2.93GHz,    </a:t>
            </a:r>
            <a:br>
              <a:rPr lang="en-CA" altLang="zh-CN" sz="3200" b="1">
                <a:latin typeface="Franklin Gothic Book" panose="020B0503020102020204" pitchFamily="34" charset="0"/>
              </a:rPr>
            </a:br>
            <a:r>
              <a:rPr lang="en-CA" altLang="zh-CN" sz="3200" b="1">
                <a:latin typeface="Franklin Gothic Book" panose="020B0503020102020204" pitchFamily="34" charset="0"/>
              </a:rPr>
              <a:t>  32G memory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CA" altLang="zh-CN" sz="3200" b="1">
                <a:latin typeface="Franklin Gothic Book" panose="020B0503020102020204" pitchFamily="34" charset="0"/>
              </a:rPr>
              <a:t> GPU, NVIDIA Tesla C2050/C2075, 3G/6G </a:t>
            </a:r>
            <a:br>
              <a:rPr lang="en-CA" altLang="zh-CN" sz="3200" b="1">
                <a:latin typeface="Franklin Gothic Book" panose="020B0503020102020204" pitchFamily="34" charset="0"/>
              </a:rPr>
            </a:br>
            <a:r>
              <a:rPr lang="en-CA" altLang="zh-CN" sz="3200" b="1">
                <a:latin typeface="Franklin Gothic Book" panose="020B0503020102020204" pitchFamily="34" charset="0"/>
              </a:rPr>
              <a:t>  memory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CA" altLang="zh-CN" sz="3200" b="1">
                <a:latin typeface="Franklin Gothic Book" panose="020B0503020102020204" pitchFamily="34" charset="0"/>
              </a:rPr>
              <a:t> Environment: Linux (CentOS 6.3 x86_64),  </a:t>
            </a:r>
            <a:br>
              <a:rPr lang="en-CA" altLang="zh-CN" sz="3200" b="1">
                <a:latin typeface="Franklin Gothic Book" panose="020B0503020102020204" pitchFamily="34" charset="0"/>
              </a:rPr>
            </a:br>
            <a:r>
              <a:rPr lang="en-CA" altLang="zh-CN" sz="3200" b="1">
                <a:latin typeface="Franklin Gothic Book" panose="020B0503020102020204" pitchFamily="34" charset="0"/>
              </a:rPr>
              <a:t>  CUDA Toolkit 5.1, GCC 4.4.5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CA" altLang="zh-CN" sz="3200" b="1">
                <a:latin typeface="Franklin Gothic Book" panose="020B0503020102020204" pitchFamily="34" charset="0"/>
              </a:rPr>
              <a:t> Compilation options:  -arch=sm_20 –O3</a:t>
            </a:r>
            <a:endParaRPr lang="en-US" altLang="zh-CN" sz="3200" b="1"/>
          </a:p>
        </p:txBody>
      </p:sp>
    </p:spTree>
    <p:extLst>
      <p:ext uri="{BB962C8B-B14F-4D97-AF65-F5344CB8AC3E}">
        <p14:creationId xmlns:p14="http://schemas.microsoft.com/office/powerpoint/2010/main" val="40961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560</Words>
  <Application>Microsoft Macintosh PowerPoint</Application>
  <PresentationFormat>Widescreen</PresentationFormat>
  <Paragraphs>165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Calibri</vt:lpstr>
      <vt:lpstr>Calibri Light</vt:lpstr>
      <vt:lpstr>Franklin Gothic Book</vt:lpstr>
      <vt:lpstr>Franklin Gothic Demi</vt:lpstr>
      <vt:lpstr>MS PGothic</vt:lpstr>
      <vt:lpstr>Times New Roman</vt:lpstr>
      <vt:lpstr>宋体</vt:lpstr>
      <vt:lpstr>微软雅黑</vt:lpstr>
      <vt:lpstr>等线</vt:lpstr>
      <vt:lpstr>Arial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GPU Algorithm Design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created xsi:type="dcterms:W3CDTF">2017-10-30T12:45:31Z</dcterms:created>
  <dcterms:modified xsi:type="dcterms:W3CDTF">2019-03-18T23:16:50Z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